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8" r:id="rId9"/>
    <p:sldId id="265" r:id="rId10"/>
    <p:sldId id="260" r:id="rId11"/>
    <p:sldId id="261" r:id="rId12"/>
    <p:sldId id="266" r:id="rId13"/>
    <p:sldId id="267" r:id="rId14"/>
    <p:sldId id="26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EEC"/>
    <a:srgbClr val="04B200"/>
    <a:srgbClr val="049600"/>
    <a:srgbClr val="04A800"/>
    <a:srgbClr val="05C000"/>
    <a:srgbClr val="008000"/>
    <a:srgbClr val="33CC33"/>
    <a:srgbClr val="ED5821"/>
    <a:srgbClr val="E85818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/>
    <p:restoredTop sz="96327"/>
  </p:normalViewPr>
  <p:slideViewPr>
    <p:cSldViewPr snapToGrid="0">
      <p:cViewPr varScale="1">
        <p:scale>
          <a:sx n="64" d="100"/>
          <a:sy n="64" d="100"/>
        </p:scale>
        <p:origin x="84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F0A47-A559-29CD-193B-0D26109B3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A55D04-CFAA-0D73-E431-EC691B5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D22614-3216-B660-0EEB-661C15D9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64EA18-99BC-FCF5-C19B-2BE25950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1314B0-A8D5-618F-55EB-2572CA27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078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F76FD-5973-3DA4-2E89-2FCCF9DD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B69E9F-00C5-1444-213B-E55DCB2B7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4151E7-3597-2353-CB4E-AA8367A2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093F5E-7318-E7A9-A32B-13394773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E4BEC4-56C4-014D-A19E-4FF4DE34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22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3BDAB1-4989-9927-09B6-5D6D3C6E4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80A59-ABED-57B3-D7FB-CD4783299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265D06-2013-4EC0-2815-7649F9C0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8488F4-B49F-9343-C029-BC0F439B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C01B0E-8702-9561-E57A-EFD26BD8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157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5C4D6-BB33-D5D3-E6EE-78EB90C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EC7B42-D0CD-8C1B-34C0-D320A78D0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FF2FF-55BA-7F10-729C-7EBD4067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9B5049-3D2B-D9BD-EC79-0B99AD144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89B203-4A4A-7E60-C4DF-22693309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40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17031-E31A-67C2-F894-023D40B0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83F466-E7BB-587F-4CBD-0CBB944E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E7F6FC-5C82-BAEF-AA47-9E2081D7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F0F8E5-55DF-4F28-F308-CCECD18B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2B423-F26B-45B7-A10E-73122B71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817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CFF4E-F178-5C80-6132-DFB80C52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65AEFE-F25F-9DD3-C2D4-86618288D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8F0DC0-E54A-CE8E-E880-C447B3069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D8287E-A367-F7CE-412F-751F6ED7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75E1F9-B5D1-9DF1-3639-FB6C3B0F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0ABBB6-BD1F-10D9-B807-C88E4D52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744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C94A1-3BB4-F0FD-94F6-E0EF13FD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58ABC2-880B-9D5A-179D-0B698F5A2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A57A20-5795-4199-7B58-A39A9EDF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A00366-DC0B-86B2-1CF0-3442DC2F9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857D3E-EEAD-7438-613B-656CE0778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C56BCC-D747-C912-46AC-6DD3596A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3D2E8AB-DE33-0660-A112-1543656B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863BFA-331B-913E-E5BC-B806A033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330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8918-A628-E2F3-9524-F253DD83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A59D30-72BE-8A32-B4F5-FEE9A403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B1AAB0-9B6C-892E-F6B2-BABA6621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28234D-C672-5277-5C64-642085A0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15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2E3702-E690-5DE2-F89F-69C39688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EE5F8B-A6F3-E829-634C-0DBEA1F0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F70F4A-2A13-CCF3-379F-BA4EB956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164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C5A52-B79B-89BC-BA4D-FAF42752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131B1-3CCD-7935-F5F7-C5E20398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D36734-8233-8F01-77DE-7252BA094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B01BFE-8C56-884A-6690-7C4F6E25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5FF1D-5706-20AB-528E-570F4DA6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034892-E703-FCE1-427D-0FF6AA92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866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02F3D-23C1-E37A-ECC0-80DED208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BB62DF-17A6-A036-6DBF-943E4E371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F0E18-AA7C-DB8C-AEBA-26DA653CD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AF3710-0534-4809-3950-DB1BEE20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94F5EA-5273-C353-E689-3FA157CA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0E453F-2C99-25B8-FE75-C85B3187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098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BD5E3E-7657-8ECF-BA52-008FF11E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D8A96D-DBD5-3681-E7A2-5E03ED5C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CA7A6-2563-7F78-EB71-11700400C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24481-0924-204A-A896-25F433F67D03}" type="datetimeFigureOut">
              <a:rPr lang="es-CO" smtClean="0"/>
              <a:t>16/07/2025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8A226A-E2E3-F82B-01CE-2E0BB41C0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97102C-A406-2D1F-C1F4-FF84FCFD6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DA5E-E6B6-D741-B778-A362BD927E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967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07867FC-0C5F-3B20-3D68-F5EA20B5E1BF}"/>
              </a:ext>
            </a:extLst>
          </p:cNvPr>
          <p:cNvSpPr txBox="1"/>
          <p:nvPr/>
        </p:nvSpPr>
        <p:spPr>
          <a:xfrm>
            <a:off x="2738497" y="2418487"/>
            <a:ext cx="64536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DESARROLLO DE UNA APLICACIÓN ORIENTADA A SERVICIOS PARA EL MEJORAMIENTO DE PROCESOS DE LAS EMPRESAS DE LA COSTA ATLÁNTICA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C85FD0-5F4D-7307-2779-1E51CB5CD6B9}"/>
              </a:ext>
            </a:extLst>
          </p:cNvPr>
          <p:cNvSpPr txBox="1"/>
          <p:nvPr/>
        </p:nvSpPr>
        <p:spPr>
          <a:xfrm rot="16200000">
            <a:off x="11411860" y="464498"/>
            <a:ext cx="10522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GC-F-004v.08</a:t>
            </a:r>
          </a:p>
        </p:txBody>
      </p:sp>
    </p:spTree>
    <p:extLst>
      <p:ext uri="{BB962C8B-B14F-4D97-AF65-F5344CB8AC3E}">
        <p14:creationId xmlns:p14="http://schemas.microsoft.com/office/powerpoint/2010/main" val="389210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E61C1-CD10-43F6-9ECB-E0F8E0BC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1575"/>
          </a:xfrm>
          <a:solidFill>
            <a:srgbClr val="04A800"/>
          </a:solidFill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Vistas principales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9AEFF6-0638-4102-B9B6-5BAAF58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676" y="142842"/>
            <a:ext cx="3162499" cy="8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46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DA68160-DF08-BD7E-494A-57EC513D59F4}"/>
              </a:ext>
            </a:extLst>
          </p:cNvPr>
          <p:cNvSpPr txBox="1">
            <a:spLocks/>
          </p:cNvSpPr>
          <p:nvPr/>
        </p:nvSpPr>
        <p:spPr>
          <a:xfrm>
            <a:off x="456237" y="457722"/>
            <a:ext cx="6106488" cy="818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Definición del problema</a:t>
            </a:r>
            <a:endParaRPr lang="es-CO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87ED6C-0720-EC9F-E640-103ADE0AC0EA}"/>
              </a:ext>
            </a:extLst>
          </p:cNvPr>
          <p:cNvSpPr txBox="1"/>
          <p:nvPr/>
        </p:nvSpPr>
        <p:spPr>
          <a:xfrm>
            <a:off x="641009" y="1276349"/>
            <a:ext cx="601171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En el marco del desarrollo de nuestro proyecto formativo bajo las normativas del SENA, se realizó la identificación de un negocio local con potencial de mejora tecnológica: </a:t>
            </a:r>
            <a:r>
              <a:rPr lang="es-ES" sz="1400" b="1" dirty="0"/>
              <a:t>Zona44.</a:t>
            </a:r>
          </a:p>
          <a:p>
            <a:r>
              <a:rPr lang="es-ES" sz="1400" dirty="0"/>
              <a:t>Un restaurante de comida rápida ubicado en la </a:t>
            </a:r>
            <a:r>
              <a:rPr lang="es-ES" sz="1400" b="1" dirty="0"/>
              <a:t>Cra. 15 #44-52, barrio Las Nubes, Soledad, Atlántico</a:t>
            </a:r>
            <a:r>
              <a:rPr lang="es-ES" sz="1400" dirty="0"/>
              <a:t>.</a:t>
            </a:r>
          </a:p>
          <a:p>
            <a:r>
              <a:rPr lang="es-ES" sz="1400" dirty="0"/>
              <a:t>Durante el proceso de análisis y levantamiento de información, evidenciamos que </a:t>
            </a:r>
            <a:r>
              <a:rPr lang="es-ES" sz="1400" b="1" dirty="0"/>
              <a:t>Zona44 actualmente no cuenta con ningún tipo de solución tecnológica que facilite o automatice la toma de pedidos</a:t>
            </a:r>
            <a:r>
              <a:rPr lang="es-ES" sz="1400" dirty="0"/>
              <a:t>, lo cual genera una serie de problemáticas operativas que afectan directamente la experiencia del cliente y la eficiencia interna del negocio. Las cuales son:</a:t>
            </a:r>
          </a:p>
          <a:p>
            <a:endParaRPr lang="es-ES" sz="1400" dirty="0"/>
          </a:p>
          <a:p>
            <a:r>
              <a:rPr lang="es-ES" sz="1400" b="1" dirty="0"/>
              <a:t>-Ausencia de una plataforma digital</a:t>
            </a:r>
            <a:r>
              <a:rPr lang="es-ES" sz="1400" dirty="0"/>
              <a:t> que permita a los clientes realizar sus pedidos de forma anticipada, desde la comodidad de su hogar o lugar de trabajo.</a:t>
            </a:r>
          </a:p>
          <a:p>
            <a:endParaRPr lang="es-ES" sz="1400" dirty="0"/>
          </a:p>
          <a:p>
            <a:r>
              <a:rPr lang="es-ES" sz="1400" b="1" dirty="0"/>
              <a:t>-Filas extensas y esperas innecesarias</a:t>
            </a:r>
            <a:r>
              <a:rPr lang="es-ES" sz="1400" dirty="0"/>
              <a:t> dentro del punto de venta, lo cual disminuye la satisfacción del cliente y la rotación de pedidos.</a:t>
            </a:r>
          </a:p>
          <a:p>
            <a:endParaRPr lang="es-ES" sz="1400" dirty="0"/>
          </a:p>
          <a:p>
            <a:r>
              <a:rPr lang="es-ES" sz="1400" b="1" dirty="0"/>
              <a:t>Falta de opciones como “pide y recoge” o “domicilios eficientes”</a:t>
            </a:r>
            <a:r>
              <a:rPr lang="es-ES" sz="1400" dirty="0"/>
              <a:t>, lo cual limita la expansión comercial y reduce la competitividad del restaurante frente a negocios con plataformas tecnológicas más avanzadas.</a:t>
            </a:r>
          </a:p>
        </p:txBody>
      </p:sp>
    </p:spTree>
    <p:extLst>
      <p:ext uri="{BB962C8B-B14F-4D97-AF65-F5344CB8AC3E}">
        <p14:creationId xmlns:p14="http://schemas.microsoft.com/office/powerpoint/2010/main" val="286772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236FF70-2CB8-6B7F-60BC-06A90DD98562}"/>
              </a:ext>
            </a:extLst>
          </p:cNvPr>
          <p:cNvSpPr txBox="1">
            <a:spLocks/>
          </p:cNvSpPr>
          <p:nvPr/>
        </p:nvSpPr>
        <p:spPr>
          <a:xfrm>
            <a:off x="655129" y="551799"/>
            <a:ext cx="3199712" cy="67659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solidFill>
                  <a:srgbClr val="1CCEEC"/>
                </a:solidFill>
                <a:latin typeface="Work Sans Light" pitchFamily="2" charset="77"/>
              </a:rPr>
              <a:t>DARTNOVA</a:t>
            </a:r>
            <a:endParaRPr lang="es-CO" sz="3600" b="1" dirty="0">
              <a:solidFill>
                <a:srgbClr val="1CCEEC"/>
              </a:solidFill>
              <a:latin typeface="Work Sans Light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8DE785-CEE5-416D-CA67-3BE409E7FC64}"/>
              </a:ext>
            </a:extLst>
          </p:cNvPr>
          <p:cNvSpPr txBox="1"/>
          <p:nvPr/>
        </p:nvSpPr>
        <p:spPr>
          <a:xfrm>
            <a:off x="373223" y="1228397"/>
            <a:ext cx="52904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/>
              <a:t>Como respuesta a las necesidades tecnológicas detectadas en el restaurante </a:t>
            </a:r>
            <a:r>
              <a:rPr lang="es-ES" sz="1600" b="1" dirty="0"/>
              <a:t>Zona44</a:t>
            </a:r>
            <a:r>
              <a:rPr lang="es-ES" sz="1600" dirty="0"/>
              <a:t>, el equipo de desarrollo </a:t>
            </a:r>
            <a:r>
              <a:rPr lang="es-ES" sz="1600" b="1" dirty="0"/>
              <a:t>Dartnova </a:t>
            </a:r>
            <a:r>
              <a:rPr lang="es-ES" sz="1600" dirty="0"/>
              <a:t>un grupo de desarrollo de software formado en el marco del proceso formativo del </a:t>
            </a:r>
            <a:r>
              <a:rPr lang="es-ES" sz="1600" b="1" dirty="0"/>
              <a:t>SENA</a:t>
            </a:r>
            <a:r>
              <a:rPr lang="es-ES" sz="1600" dirty="0"/>
              <a:t>, integrado por aprendices apasionados por la tecnología, la innovación y el impacto real en el entorno productivo</a:t>
            </a:r>
            <a:r>
              <a:rPr lang="es-ES" sz="1600" dirty="0">
                <a:latin typeface="Work Sans Light" pitchFamily="2" charset="77"/>
              </a:rPr>
              <a:t>.</a:t>
            </a:r>
            <a:r>
              <a:rPr lang="es-ES" sz="1600" dirty="0"/>
              <a:t> presenta una solución multiplataforma compuesta por dos aplicaciones integradas: una plataforma web para los clientes y una aplicación móvil exclusiva para la administración del negocio.</a:t>
            </a:r>
          </a:p>
          <a:p>
            <a:pPr marL="285750" indent="-285750" algn="just">
              <a:buFontTx/>
              <a:buChar char="-"/>
            </a:pPr>
            <a:r>
              <a:rPr lang="es-ES" sz="1600" dirty="0"/>
              <a:t>La </a:t>
            </a:r>
            <a:r>
              <a:rPr lang="es-ES" sz="1600" b="1" dirty="0"/>
              <a:t>plataforma web</a:t>
            </a:r>
            <a:r>
              <a:rPr lang="es-ES" sz="1600" dirty="0"/>
              <a:t> permitirá a los clientes explorar el menú digital de Zona44, realizar pedidos en línea y elegir entre dos modalidades: </a:t>
            </a:r>
            <a:r>
              <a:rPr lang="es-ES" sz="1600" b="1" dirty="0"/>
              <a:t>“pide y recoge”</a:t>
            </a:r>
            <a:r>
              <a:rPr lang="es-ES" sz="1600" dirty="0"/>
              <a:t> o </a:t>
            </a:r>
            <a:r>
              <a:rPr lang="es-ES" sz="1600" b="1" dirty="0"/>
              <a:t>“servicio a domicilio”</a:t>
            </a:r>
            <a:r>
              <a:rPr lang="es-ES" sz="1600" dirty="0"/>
              <a:t>, desde cualquier dispositivo con acceso a internet.</a:t>
            </a:r>
          </a:p>
          <a:p>
            <a:pPr marL="285750" indent="-285750" algn="just">
              <a:buFontTx/>
              <a:buChar char="-"/>
            </a:pPr>
            <a:r>
              <a:rPr lang="es-ES" sz="1600" dirty="0"/>
              <a:t>Una vez realizado el pago, la información del pedido llegará en tiempo real a la </a:t>
            </a:r>
            <a:r>
              <a:rPr lang="es-ES" sz="1600" b="1" dirty="0"/>
              <a:t>aplicación móvil del administrador</a:t>
            </a:r>
            <a:r>
              <a:rPr lang="es-ES" sz="1600" dirty="0"/>
              <a:t>, donde se mostrará el detalle del producto adquirido, junto con los datos del cliente. Desde esta app, el gerente podrá </a:t>
            </a:r>
            <a:r>
              <a:rPr lang="es-ES" sz="1600" b="1" dirty="0"/>
              <a:t>gestionar el estado de cada pedido</a:t>
            </a:r>
            <a:r>
              <a:rPr lang="es-ES" sz="1600" dirty="0"/>
              <a:t>, marcándolo como </a:t>
            </a:r>
            <a:r>
              <a:rPr lang="es-ES" sz="1600" b="1" dirty="0"/>
              <a:t>“En proceso”</a:t>
            </a:r>
            <a:r>
              <a:rPr lang="es-ES" sz="1600" dirty="0"/>
              <a:t> cuando inicie su preparación y </a:t>
            </a:r>
            <a:r>
              <a:rPr lang="es-ES" sz="1600" b="1" dirty="0"/>
              <a:t>“Finalizado”</a:t>
            </a:r>
            <a:r>
              <a:rPr lang="es-ES" sz="1600" dirty="0"/>
              <a:t> una vez esté listo para entrega o recogida.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7" name="Imagen 6" descr="Logotipo, nombre de la empresa">
            <a:extLst>
              <a:ext uri="{FF2B5EF4-FFF2-40B4-BE49-F238E27FC236}">
                <a16:creationId xmlns:a16="http://schemas.microsoft.com/office/drawing/2014/main" id="{7FC87222-9DBA-5A52-DBB9-61C02BD3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165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7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5B968E-8216-7473-B814-1C73221E5B6F}"/>
              </a:ext>
            </a:extLst>
          </p:cNvPr>
          <p:cNvSpPr txBox="1">
            <a:spLocks/>
          </p:cNvSpPr>
          <p:nvPr/>
        </p:nvSpPr>
        <p:spPr>
          <a:xfrm>
            <a:off x="456235" y="457723"/>
            <a:ext cx="653511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Inicio</a:t>
            </a:r>
          </a:p>
          <a:p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  <a:p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  <a:p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  <a:p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pic>
        <p:nvPicPr>
          <p:cNvPr id="5" name="Imagen 4" descr="Sitio web&#10;&#10;El contenido generado por IA puede ser incorrecto.">
            <a:extLst>
              <a:ext uri="{FF2B5EF4-FFF2-40B4-BE49-F238E27FC236}">
                <a16:creationId xmlns:a16="http://schemas.microsoft.com/office/drawing/2014/main" id="{FDFFD4F6-2C0A-807B-EFB9-2769E276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3" y="1134321"/>
            <a:ext cx="11948913" cy="57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58B9C-B0CC-4D8A-8A4D-64CE46CB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333499"/>
          </a:xfrm>
          <a:solidFill>
            <a:srgbClr val="04B200"/>
          </a:solidFill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MENU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357EC0-8D9F-4F7E-A72E-64E3300F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53" y="228546"/>
            <a:ext cx="3000794" cy="781159"/>
          </a:xfrm>
          <a:prstGeom prst="rect">
            <a:avLst/>
          </a:prstGeom>
        </p:spPr>
      </p:pic>
      <p:pic>
        <p:nvPicPr>
          <p:cNvPr id="5" name="Imagen 4" descr="Interfaz de usuario gráfica, Aplicación, Sitio web">
            <a:extLst>
              <a:ext uri="{FF2B5EF4-FFF2-40B4-BE49-F238E27FC236}">
                <a16:creationId xmlns:a16="http://schemas.microsoft.com/office/drawing/2014/main" id="{E45AF5E7-CDE2-E483-2F28-F1F2754EA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6" y="1333500"/>
            <a:ext cx="11430001" cy="54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FF683-5246-40CD-9BB4-D6976928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2975"/>
          </a:xfrm>
          <a:solidFill>
            <a:srgbClr val="04B200"/>
          </a:solidFill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INICIO DE SESION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9A59A8-99D4-4917-ADAC-2A2CA3C8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325" y="-9722"/>
            <a:ext cx="3114675" cy="943107"/>
          </a:xfrm>
          <a:prstGeom prst="rect">
            <a:avLst/>
          </a:prstGeom>
        </p:spPr>
      </p:pic>
      <p:pic>
        <p:nvPicPr>
          <p:cNvPr id="17" name="Imagen 16" descr="Interfaz de usuario gráfica">
            <a:extLst>
              <a:ext uri="{FF2B5EF4-FFF2-40B4-BE49-F238E27FC236}">
                <a16:creationId xmlns:a16="http://schemas.microsoft.com/office/drawing/2014/main" id="{0216038F-4993-5BB0-E3BD-79D8A80A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7747"/>
            <a:ext cx="12192000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5D58273-6B97-D5F3-3B05-AE4EAB07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86" y="81906"/>
            <a:ext cx="10515600" cy="1051569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Work Sans Medium" pitchFamily="2" charset="77"/>
              </a:rPr>
              <a:t>Panel administrativo.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1A28DBFE-5157-FD8F-0131-46484C99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475"/>
            <a:ext cx="12192000" cy="58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24EEA7C-DB2E-CB83-D9B5-DF9756772943}"/>
              </a:ext>
            </a:extLst>
          </p:cNvPr>
          <p:cNvSpPr txBox="1">
            <a:spLocks/>
          </p:cNvSpPr>
          <p:nvPr/>
        </p:nvSpPr>
        <p:spPr>
          <a:xfrm>
            <a:off x="456236" y="428264"/>
            <a:ext cx="2610814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Work Sans Medium" pitchFamily="2" charset="77"/>
              </a:rPr>
              <a:t>M</a:t>
            </a:r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enú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  <a:p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380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C7127-4FF2-4778-B777-3AE94879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7174"/>
            <a:ext cx="12192000" cy="1266824"/>
          </a:xfrm>
          <a:solidFill>
            <a:srgbClr val="04A8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s-ES" dirty="0"/>
              <a:t>MOVIL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1EFA17-DEC1-4937-B3D2-0F6899FF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75" y="-257174"/>
            <a:ext cx="3324425" cy="1266824"/>
          </a:xfrm>
          <a:prstGeom prst="rect">
            <a:avLst/>
          </a:prstGeom>
        </p:spPr>
      </p:pic>
      <p:pic>
        <p:nvPicPr>
          <p:cNvPr id="4" name="Imagen 3" descr="Texto">
            <a:extLst>
              <a:ext uri="{FF2B5EF4-FFF2-40B4-BE49-F238E27FC236}">
                <a16:creationId xmlns:a16="http://schemas.microsoft.com/office/drawing/2014/main" id="{2CE61225-3E2F-D8BC-574D-A5948443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39" y="1040737"/>
            <a:ext cx="3070840" cy="581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19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la imagen" ma:contentTypeID="0x01010200ADAA30AB777FE447A31595FD7C4411FF" ma:contentTypeVersion="0" ma:contentTypeDescription="Cargar una imagen o una foto." ma:contentTypeScope="" ma:versionID="22dd96cbceda39bd89fcf88da219732e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9346b9e3beaf821308667eec10c76c54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Ancho de la imagen" ma:internalName="ImageWidth" ma:readOnly="true">
      <xsd:simpleType>
        <xsd:restriction base="dms:Unknown"/>
      </xsd:simpleType>
    </xsd:element>
    <xsd:element name="ImageHeight" ma:index="12" nillable="true" ma:displayName="Alto de la imagen" ma:internalName="ImageHeight" ma:readOnly="true">
      <xsd:simpleType>
        <xsd:restriction base="dms:Unknown"/>
      </xsd:simpleType>
    </xsd:element>
    <xsd:element name="ImageCreateDate" ma:index="13" nillable="true" ma:displayName="Fecha de captura de la imagen" ma:format="DateTime" ma:hidden="true" ma:internalName="ImageCreateDate">
      <xsd:simpleType>
        <xsd:restriction base="dms:DateTime"/>
      </xsd:simpleType>
    </xsd:element>
    <xsd:element name="Description" ma:index="14" nillable="true" ma:displayName="Descripción" ma:description="Se usará como texto alternativo para la imagen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La miniatura ya existe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La vista previa ya existe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Vista previa de la dirección URL de la imagen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8" ma:displayName="Título"/>
        <xsd:element ref="dc:subject" minOccurs="0" maxOccurs="1"/>
        <xsd:element ref="dc:description" minOccurs="0" maxOccurs="1"/>
        <xsd:element name="keywords" minOccurs="0" maxOccurs="1" type="xsd:string" ma:index="20" ma:displayName="Palabras clave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BC806E-DE30-4AC1-903F-EB9F8A00F4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3025A1-B183-482F-878B-3EFF2CF94BC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69E0F5D-0D54-431E-B2A3-AA5E44A737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434</Words>
  <Application>Microsoft Office PowerPoint</Application>
  <PresentationFormat>Panorámica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MENU</vt:lpstr>
      <vt:lpstr>INICIO DE SESION</vt:lpstr>
      <vt:lpstr>Panel administrativo. </vt:lpstr>
      <vt:lpstr>Presentación de PowerPoint</vt:lpstr>
      <vt:lpstr>MOVIL</vt:lpstr>
      <vt:lpstr>Vistas principales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Erica Milena Castro Gomez</dc:creator>
  <cp:lastModifiedBy>Jeison Ortiz</cp:lastModifiedBy>
  <cp:revision>20</cp:revision>
  <dcterms:created xsi:type="dcterms:W3CDTF">2022-10-13T16:33:04Z</dcterms:created>
  <dcterms:modified xsi:type="dcterms:W3CDTF">2025-07-16T21:24:10Z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Name">
    <vt:lpwstr>All Employees (Unrestricted)</vt:lpwstr>
  </property>
  <property fmtid="{D5CDD505-2E9C-101B-9397-08002B2CF9AE}" pid="3" name="MSIP_Label_1299739c-ad3d-4908-806e-4d91151a6e13_SiteId">
    <vt:lpwstr>cbc2c381-2f2e-4d93-91d1-506c9316ace7</vt:lpwstr>
  </property>
  <property fmtid="{D5CDD505-2E9C-101B-9397-08002B2CF9AE}" pid="4" name="MSIP_Label_1299739c-ad3d-4908-806e-4d91151a6e13_Method">
    <vt:lpwstr>Standard</vt:lpwstr>
  </property>
  <property fmtid="{D5CDD505-2E9C-101B-9397-08002B2CF9AE}" pid="5" name="MSIP_Label_1299739c-ad3d-4908-806e-4d91151a6e13_ContentBits">
    <vt:lpwstr>0</vt:lpwstr>
  </property>
  <property fmtid="{D5CDD505-2E9C-101B-9397-08002B2CF9AE}" pid="6" name="MSIP_Label_1299739c-ad3d-4908-806e-4d91151a6e13_Enabled">
    <vt:lpwstr>true</vt:lpwstr>
  </property>
  <property fmtid="{D5CDD505-2E9C-101B-9397-08002B2CF9AE}" pid="7" name="MSIP_Label_1299739c-ad3d-4908-806e-4d91151a6e13_ActionId">
    <vt:lpwstr>8c6bc714-34a9-4b82-914e-50b1377a2da4</vt:lpwstr>
  </property>
  <property fmtid="{D5CDD505-2E9C-101B-9397-08002B2CF9AE}" pid="8" name="ContentTypeId">
    <vt:lpwstr>0x01010200ADAA30AB777FE447A31595FD7C4411FF</vt:lpwstr>
  </property>
  <property fmtid="{D5CDD505-2E9C-101B-9397-08002B2CF9AE}" pid="9" name="MSIP_Label_1299739c-ad3d-4908-806e-4d91151a6e13_SetDate">
    <vt:lpwstr>2022-08-12T19:17:55Z</vt:lpwstr>
  </property>
</Properties>
</file>